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65" r:id="rId7"/>
    <p:sldId id="267" r:id="rId8"/>
    <p:sldId id="268" r:id="rId9"/>
    <p:sldId id="269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4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60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52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71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9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7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2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36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5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3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8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4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0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27-9-20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3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27-9-20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9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44F95DE6-BC61-4DB8-97B8-E32959EA0E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48D9C176-456B-4F71-AB87-9D14B8B3D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0" y="138157"/>
            <a:ext cx="1712063" cy="1045389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679" y="660851"/>
            <a:ext cx="7859564" cy="111424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/>
              <a:t>УНИВЕРСИТЕТ ЗА НАЦИОНАЛНО И СВЕТОВНО СТОПАНСТВО</a:t>
            </a:r>
            <a:r>
              <a:rPr lang="en-US" sz="2800" dirty="0"/>
              <a:t> </a:t>
            </a:r>
            <a:br>
              <a:rPr lang="en-US" sz="2800" dirty="0"/>
            </a:br>
            <a:r>
              <a:rPr lang="en-US" sz="2800" b="1" dirty="0"/>
              <a:t>КАТЕДРА „УПРАВЛЕНИЕ“</a:t>
            </a:r>
            <a:endParaRPr lang="en-US" sz="2800" dirty="0"/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CFF97C55-868F-4FDD-BD3C-D2F191796F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3" t="89413" r="18746"/>
          <a:stretch/>
        </p:blipFill>
        <p:spPr>
          <a:xfrm>
            <a:off x="8404564" y="0"/>
            <a:ext cx="2589690" cy="591546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69722FB9-EA01-42A6-96B2-185F5CC120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10471066" y="183232"/>
            <a:ext cx="1720934" cy="1683522"/>
          </a:xfrm>
          <a:prstGeom prst="rect">
            <a:avLst/>
          </a:prstGeom>
        </p:spPr>
      </p:pic>
      <p:pic>
        <p:nvPicPr>
          <p:cNvPr id="37" name="Picture Placeholder 4">
            <a:extLst>
              <a:ext uri="{FF2B5EF4-FFF2-40B4-BE49-F238E27FC236}">
                <a16:creationId xmlns:a16="http://schemas.microsoft.com/office/drawing/2014/main" id="{8CE98EFC-F83F-4D13-8F2A-472F7D099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7000" contrast="-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04" b="20404"/>
          <a:stretch>
            <a:fillRect/>
          </a:stretch>
        </p:blipFill>
        <p:spPr>
          <a:xfrm>
            <a:off x="532003" y="1775092"/>
            <a:ext cx="9912354" cy="4707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B4E49C-E7B4-4F6A-8B93-646A0E2411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0341"/>
          <a:stretch/>
        </p:blipFill>
        <p:spPr>
          <a:xfrm>
            <a:off x="11494523" y="2664767"/>
            <a:ext cx="635958" cy="764233"/>
          </a:xfrm>
          <a:custGeom>
            <a:avLst/>
            <a:gdLst>
              <a:gd name="connsiteX0" fmla="*/ 0 w 984308"/>
              <a:gd name="connsiteY0" fmla="*/ 0 h 1182847"/>
              <a:gd name="connsiteX1" fmla="*/ 984308 w 984308"/>
              <a:gd name="connsiteY1" fmla="*/ 0 h 1182847"/>
              <a:gd name="connsiteX2" fmla="*/ 984308 w 984308"/>
              <a:gd name="connsiteY2" fmla="*/ 1161661 h 1182847"/>
              <a:gd name="connsiteX3" fmla="*/ 966627 w 984308"/>
              <a:gd name="connsiteY3" fmla="*/ 1165915 h 1182847"/>
              <a:gd name="connsiteX4" fmla="*/ 787132 w 984308"/>
              <a:gd name="connsiteY4" fmla="*/ 1182847 h 1182847"/>
              <a:gd name="connsiteX5" fmla="*/ 48601 w 984308"/>
              <a:gd name="connsiteY5" fmla="*/ 815395 h 1182847"/>
              <a:gd name="connsiteX6" fmla="*/ 0 w 984308"/>
              <a:gd name="connsiteY6" fmla="*/ 731606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308" h="1182847">
                <a:moveTo>
                  <a:pt x="0" y="0"/>
                </a:moveTo>
                <a:lnTo>
                  <a:pt x="984308" y="0"/>
                </a:lnTo>
                <a:lnTo>
                  <a:pt x="984308" y="1161661"/>
                </a:lnTo>
                <a:lnTo>
                  <a:pt x="966627" y="1165915"/>
                </a:lnTo>
                <a:cubicBezTo>
                  <a:pt x="908648" y="1177017"/>
                  <a:pt x="848618" y="1182847"/>
                  <a:pt x="787132" y="1182847"/>
                </a:cubicBezTo>
                <a:cubicBezTo>
                  <a:pt x="479703" y="1182847"/>
                  <a:pt x="208655" y="1037089"/>
                  <a:pt x="48601" y="815395"/>
                </a:cubicBezTo>
                <a:lnTo>
                  <a:pt x="0" y="731606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528FBF-1727-4546-8131-BA22ED8B54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8887626" y="5982056"/>
            <a:ext cx="1192806" cy="875944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73" y="1866754"/>
            <a:ext cx="9049377" cy="470730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bg-BG" sz="18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bg-BG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ДИСЕРТАЦИЯ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на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тема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bg-BG" sz="2800" b="1" dirty="0" smtClean="0">
                <a:solidFill>
                  <a:schemeClr val="bg1">
                    <a:lumMod val="95000"/>
                  </a:schemeClr>
                </a:solidFill>
              </a:rPr>
              <a:t>Модел за </a:t>
            </a:r>
            <a:r>
              <a:rPr lang="en-US" sz="2800" b="1" dirty="0" err="1" smtClean="0">
                <a:solidFill>
                  <a:schemeClr val="bg1">
                    <a:lumMod val="95000"/>
                  </a:schemeClr>
                </a:solidFill>
              </a:rPr>
              <a:t>Управление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на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валутния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риск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 в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</a:rPr>
              <a:t>организацията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”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</a:rPr>
              <a:t>Докторант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Марин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Йорданов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Стоянов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</a:rPr>
              <a:t>Научен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</a:rPr>
              <a:t>ръководител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доц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Ангел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Марчев</a:t>
            </a:r>
            <a:endParaRPr lang="en-US" sz="1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СОФИЯ, 2020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Бинарно дърво на решенията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1094510"/>
            <a:ext cx="10584873" cy="5451146"/>
          </a:xfrm>
        </p:spPr>
      </p:pic>
      <p:sp>
        <p:nvSpPr>
          <p:cNvPr id="7" name="Oval 6"/>
          <p:cNvSpPr/>
          <p:nvPr/>
        </p:nvSpPr>
        <p:spPr>
          <a:xfrm>
            <a:off x="1599740" y="4250574"/>
            <a:ext cx="914400" cy="914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2783" y="3448857"/>
            <a:ext cx="914400" cy="914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76455" y="3425304"/>
            <a:ext cx="914400" cy="914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80470" y="4270894"/>
            <a:ext cx="914400" cy="9144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5" y="624110"/>
            <a:ext cx="10714037" cy="1280890"/>
          </a:xfrm>
        </p:spPr>
        <p:txBody>
          <a:bodyPr>
            <a:normAutofit/>
          </a:bodyPr>
          <a:lstStyle/>
          <a:p>
            <a:r>
              <a:rPr lang="bg-BG" dirty="0"/>
              <a:t>За провеждане на емпиричното изследване са проведени следните дейности: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2133599"/>
            <a:ext cx="10561637" cy="4486275"/>
          </a:xfrm>
        </p:spPr>
        <p:txBody>
          <a:bodyPr>
            <a:normAutofit fontScale="92500" lnSpcReduction="10000"/>
          </a:bodyPr>
          <a:lstStyle/>
          <a:p>
            <a:r>
              <a:rPr lang="bg-BG" cap="none" dirty="0"/>
              <a:t>Обработени са 1,845,938 реда входни данни от котировките на </a:t>
            </a:r>
            <a:r>
              <a:rPr lang="en-US" cap="none" dirty="0"/>
              <a:t>AUD/USD</a:t>
            </a:r>
            <a:r>
              <a:rPr lang="bg-BG" cap="none" dirty="0"/>
              <a:t> от 1 минутна времева рамка, който съдържат 7 колони с информация</a:t>
            </a:r>
            <a:r>
              <a:rPr lang="en-US" cap="none" dirty="0"/>
              <a:t> </a:t>
            </a:r>
            <a:r>
              <a:rPr lang="bg-BG" cap="none" dirty="0"/>
              <a:t>и са превърнати в 1281 реда записа за дневна времева рамка (</a:t>
            </a:r>
            <a:r>
              <a:rPr lang="en-US" cap="none" dirty="0"/>
              <a:t>D1</a:t>
            </a:r>
            <a:r>
              <a:rPr lang="bg-BG" cap="none" dirty="0"/>
              <a:t>)</a:t>
            </a:r>
            <a:r>
              <a:rPr lang="en-US" cap="none" dirty="0"/>
              <a:t>, 7691 </a:t>
            </a:r>
            <a:r>
              <a:rPr lang="bg-BG" cap="none" dirty="0"/>
              <a:t>реда записа за </a:t>
            </a:r>
            <a:r>
              <a:rPr lang="en-US" cap="none" dirty="0"/>
              <a:t>4 </a:t>
            </a:r>
            <a:r>
              <a:rPr lang="bg-BG" cap="none" dirty="0"/>
              <a:t>часова времева рамка (Н4) и 30765</a:t>
            </a:r>
            <a:r>
              <a:rPr lang="en-US" cap="none" dirty="0"/>
              <a:t> </a:t>
            </a:r>
            <a:r>
              <a:rPr lang="bg-BG" cap="none" dirty="0"/>
              <a:t>реда записа за 1</a:t>
            </a:r>
            <a:r>
              <a:rPr lang="en-US" cap="none" dirty="0"/>
              <a:t> </a:t>
            </a:r>
            <a:r>
              <a:rPr lang="bg-BG" cap="none" dirty="0"/>
              <a:t>часова времева рамка (Н1)</a:t>
            </a:r>
          </a:p>
          <a:p>
            <a:r>
              <a:rPr lang="bg-BG" cap="none" dirty="0"/>
              <a:t>Над </a:t>
            </a:r>
            <a:r>
              <a:rPr lang="bg-BG" cap="none" dirty="0" smtClean="0"/>
              <a:t>1,100,000 </a:t>
            </a:r>
            <a:r>
              <a:rPr lang="bg-BG" cap="none" dirty="0"/>
              <a:t>исторически симулации на алгоритъма</a:t>
            </a:r>
          </a:p>
          <a:p>
            <a:r>
              <a:rPr lang="bg-BG" cap="none" dirty="0" smtClean="0"/>
              <a:t>Представителна извадка </a:t>
            </a:r>
            <a:r>
              <a:rPr lang="bg-BG" cap="none" dirty="0"/>
              <a:t>симулации са включени в автоматизиран анализ чрез бинарно дърво</a:t>
            </a:r>
          </a:p>
          <a:p>
            <a:r>
              <a:rPr lang="bg-BG" cap="none" dirty="0"/>
              <a:t>Над 2160 часа изчислително (</a:t>
            </a:r>
            <a:r>
              <a:rPr lang="en-US" cap="none" dirty="0"/>
              <a:t>CPU</a:t>
            </a:r>
            <a:r>
              <a:rPr lang="bg-BG" cap="none" dirty="0"/>
              <a:t>) време, което е било необходими на машина със следните параметри: </a:t>
            </a:r>
            <a:r>
              <a:rPr lang="en-US" cap="none" dirty="0"/>
              <a:t>Intel Xeon 8</a:t>
            </a:r>
            <a:r>
              <a:rPr lang="bg-BG" cap="none" dirty="0"/>
              <a:t> </a:t>
            </a:r>
            <a:r>
              <a:rPr lang="en-US" cap="none" dirty="0"/>
              <a:t>x</a:t>
            </a:r>
            <a:r>
              <a:rPr lang="bg-BG" cap="none" dirty="0"/>
              <a:t> </a:t>
            </a:r>
            <a:r>
              <a:rPr lang="en-US" cap="none" dirty="0"/>
              <a:t>3,2 </a:t>
            </a:r>
            <a:r>
              <a:rPr lang="en-US" cap="none" dirty="0" err="1"/>
              <a:t>Ghz</a:t>
            </a:r>
            <a:r>
              <a:rPr lang="en-US" cap="none" dirty="0"/>
              <a:t>; 24GB DDR3 </a:t>
            </a:r>
            <a:r>
              <a:rPr lang="en-US" cap="none" dirty="0" smtClean="0"/>
              <a:t>ECC RAM</a:t>
            </a:r>
            <a:endParaRPr lang="en-US" cap="none" dirty="0"/>
          </a:p>
          <a:p>
            <a:r>
              <a:rPr lang="bg-BG" cap="none" dirty="0" smtClean="0"/>
              <a:t>Разработени са </a:t>
            </a:r>
            <a:r>
              <a:rPr lang="bg-BG" cap="none" dirty="0"/>
              <a:t>760 реда </a:t>
            </a:r>
            <a:r>
              <a:rPr lang="en-US" cap="none" dirty="0"/>
              <a:t>Mql4 </a:t>
            </a:r>
            <a:r>
              <a:rPr lang="bg-BG" cap="none" dirty="0"/>
              <a:t>код</a:t>
            </a:r>
            <a:endParaRPr lang="en-US" cap="none" dirty="0"/>
          </a:p>
          <a:p>
            <a:r>
              <a:rPr lang="bg-BG" cap="none" dirty="0" smtClean="0"/>
              <a:t>Разработени са </a:t>
            </a:r>
            <a:r>
              <a:rPr lang="en-US" cap="none" dirty="0"/>
              <a:t>466 </a:t>
            </a:r>
            <a:r>
              <a:rPr lang="bg-BG" cap="none" dirty="0"/>
              <a:t>реда </a:t>
            </a:r>
            <a:r>
              <a:rPr lang="en-US" cap="none" dirty="0"/>
              <a:t>Python </a:t>
            </a:r>
            <a:r>
              <a:rPr lang="bg-BG" cap="none" dirty="0"/>
              <a:t>код</a:t>
            </a:r>
          </a:p>
          <a:p>
            <a:r>
              <a:rPr lang="bg-BG" cap="none" dirty="0" smtClean="0"/>
              <a:t>Разработени са </a:t>
            </a:r>
            <a:r>
              <a:rPr lang="bg-BG" cap="none" dirty="0"/>
              <a:t>90 реда псевдо код</a:t>
            </a:r>
          </a:p>
        </p:txBody>
      </p:sp>
    </p:spTree>
    <p:extLst>
      <p:ext uri="{BB962C8B-B14F-4D97-AF65-F5344CB8AC3E}">
        <p14:creationId xmlns:p14="http://schemas.microsoft.com/office/powerpoint/2010/main" val="7021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100" y="76954"/>
            <a:ext cx="8911687" cy="1280890"/>
          </a:xfrm>
        </p:spPr>
        <p:txBody>
          <a:bodyPr/>
          <a:lstStyle/>
          <a:p>
            <a:pPr algn="ctr"/>
            <a:r>
              <a:rPr lang="bg-BG" dirty="0"/>
              <a:t>Претенции за научен принос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6" y="1181100"/>
            <a:ext cx="11382374" cy="5599946"/>
          </a:xfrm>
        </p:spPr>
        <p:txBody>
          <a:bodyPr>
            <a:normAutofit fontScale="92500"/>
          </a:bodyPr>
          <a:lstStyle/>
          <a:p>
            <a:pPr fontAlgn="base"/>
            <a:r>
              <a:rPr lang="bg-BG" cap="none" dirty="0"/>
              <a:t>Разработен е изцяло авторски алгоритъм за автоматизирано управление на валутен риск чрез операции на свободния пазар, използващ технически индикатори и специфична автоматизирана последователност на операциите. Алгоритъмът е апробиран, чрез множество реализации на историческа симулация.</a:t>
            </a:r>
            <a:endParaRPr lang="en-US" cap="none" dirty="0"/>
          </a:p>
          <a:p>
            <a:pPr lvl="0" fontAlgn="base"/>
            <a:r>
              <a:rPr lang="bg-BG" cap="none" dirty="0"/>
              <a:t>Разработена е система за автоматизиран анализ на резултати от историческа симулация, приложима в много случаи и извън обхвата на настоящото изследване, </a:t>
            </a:r>
            <a:r>
              <a:rPr lang="bg-BG" cap="none" dirty="0" smtClean="0"/>
              <a:t>следваща </a:t>
            </a:r>
            <a:r>
              <a:rPr lang="bg-BG" cap="none" dirty="0"/>
              <a:t>рамката на CRISP-DM. </a:t>
            </a:r>
            <a:endParaRPr lang="bg-BG" cap="none" dirty="0" smtClean="0"/>
          </a:p>
          <a:p>
            <a:pPr lvl="0" fontAlgn="base"/>
            <a:r>
              <a:rPr lang="bg-BG" cap="none" dirty="0"/>
              <a:t>Разработен е технически индикатор за намиране на </a:t>
            </a:r>
            <a:r>
              <a:rPr lang="en-US" cap="none" dirty="0"/>
              <a:t>bull/bear</a:t>
            </a:r>
            <a:r>
              <a:rPr lang="bg-BG" cap="none" dirty="0"/>
              <a:t> дивергенция. Той е необходим елемент за основния алгоритъм за управление на валутния риск, но може да се използва и самостоятелно</a:t>
            </a:r>
            <a:r>
              <a:rPr lang="bg-BG" cap="none" dirty="0" smtClean="0"/>
              <a:t>.</a:t>
            </a:r>
            <a:endParaRPr lang="en-US" cap="none" dirty="0"/>
          </a:p>
          <a:p>
            <a:pPr lvl="0" fontAlgn="base"/>
            <a:r>
              <a:rPr lang="bg-BG" cap="none" dirty="0"/>
              <a:t>Проведено е емпирично изследване, включващо реализация на над </a:t>
            </a:r>
            <a:r>
              <a:rPr lang="bg-BG" cap="none" dirty="0" smtClean="0"/>
              <a:t>1,100,000 </a:t>
            </a:r>
            <a:r>
              <a:rPr lang="bg-BG" cap="none" dirty="0"/>
              <a:t>исторически симулации при различни сценарии, върху предварително подготвени данни за валутна двойка AUD/USD и са изведени съответните изводи и препоръки.</a:t>
            </a:r>
            <a:endParaRPr lang="en-US" cap="none" dirty="0"/>
          </a:p>
          <a:p>
            <a:pPr lvl="0" fontAlgn="base"/>
            <a:r>
              <a:rPr lang="bg-BG" cap="none" dirty="0"/>
              <a:t>За алгоритъма за управление на валутния риск, за автоматизирания анализ на резултати от историческа симулация и за предварителна обработка на данните са разработени софтуерни програми, представени и документирани в цялостен вид в дисертацията</a:t>
            </a:r>
            <a:r>
              <a:rPr lang="bg-BG" cap="none" dirty="0" smtClean="0"/>
              <a:t>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4779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F20E-EC25-4C7C-9642-684672FF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24110"/>
            <a:ext cx="10895012" cy="635730"/>
          </a:xfrm>
        </p:spPr>
        <p:txBody>
          <a:bodyPr/>
          <a:lstStyle/>
          <a:p>
            <a:r>
              <a:rPr lang="bg-BG" dirty="0"/>
              <a:t>Отразени бележки на рецензентите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6A38-6B38-4D78-9A81-C90D7E64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482436"/>
            <a:ext cx="10966132" cy="4948844"/>
          </a:xfrm>
        </p:spPr>
        <p:txBody>
          <a:bodyPr>
            <a:normAutofit/>
          </a:bodyPr>
          <a:lstStyle/>
          <a:p>
            <a:r>
              <a:rPr lang="bg-BG" cap="none" dirty="0"/>
              <a:t>С техническите препоръки съм напълно съгласен.</a:t>
            </a:r>
          </a:p>
          <a:p>
            <a:r>
              <a:rPr lang="bg-BG" cap="none" dirty="0" smtClean="0"/>
              <a:t>Разширена </a:t>
            </a:r>
            <a:r>
              <a:rPr lang="bg-BG" cap="none" dirty="0"/>
              <a:t>емпирична част (описание на методиката за осредняване при няколко едновременно отворени ядра</a:t>
            </a:r>
            <a:r>
              <a:rPr lang="bg-BG" cap="none" dirty="0" smtClean="0"/>
              <a:t>).</a:t>
            </a:r>
            <a:endParaRPr lang="bg-BG" cap="none" dirty="0"/>
          </a:p>
          <a:p>
            <a:r>
              <a:rPr lang="bg-BG" cap="none" dirty="0" smtClean="0"/>
              <a:t>Описан </a:t>
            </a:r>
            <a:r>
              <a:rPr lang="bg-BG" cap="none" dirty="0"/>
              <a:t>методически и представен във вид на програмен код специализиран авторски технически показател</a:t>
            </a:r>
          </a:p>
          <a:p>
            <a:r>
              <a:rPr lang="bg-BG" cap="none" dirty="0" smtClean="0"/>
              <a:t>Допълнителна </a:t>
            </a:r>
            <a:r>
              <a:rPr lang="bg-BG" cap="none" dirty="0"/>
              <a:t>претенция за приложен принос</a:t>
            </a:r>
          </a:p>
          <a:p>
            <a:r>
              <a:rPr lang="bg-BG" cap="none" dirty="0"/>
              <a:t>Ново приложение с програмен код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793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929" y="606003"/>
            <a:ext cx="8911687" cy="1280890"/>
          </a:xfrm>
        </p:spPr>
        <p:txBody>
          <a:bodyPr/>
          <a:lstStyle/>
          <a:p>
            <a:r>
              <a:rPr lang="bg-BG" dirty="0" smtClean="0"/>
              <a:t>Отговор на въпроси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935" y="2133600"/>
            <a:ext cx="10499677" cy="37776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1. В </a:t>
            </a:r>
            <a:r>
              <a:rPr lang="ru-RU" dirty="0" err="1" smtClean="0"/>
              <a:t>каква</a:t>
            </a:r>
            <a:r>
              <a:rPr lang="ru-RU" dirty="0" smtClean="0"/>
              <a:t> степен </a:t>
            </a:r>
            <a:r>
              <a:rPr lang="ru-RU" dirty="0" err="1"/>
              <a:t>разработеният</a:t>
            </a:r>
            <a:r>
              <a:rPr lang="ru-RU" dirty="0"/>
              <a:t> </a:t>
            </a:r>
            <a:r>
              <a:rPr lang="ru-RU" dirty="0" err="1"/>
              <a:t>алгоритъм</a:t>
            </a:r>
            <a:r>
              <a:rPr lang="ru-RU" dirty="0"/>
              <a:t> е приложим и за </a:t>
            </a:r>
            <a:r>
              <a:rPr lang="ru-RU" dirty="0" err="1"/>
              <a:t>други</a:t>
            </a:r>
            <a:r>
              <a:rPr lang="ru-RU" dirty="0"/>
              <a:t> </a:t>
            </a:r>
            <a:r>
              <a:rPr lang="ru-RU" dirty="0" err="1"/>
              <a:t>валутни</a:t>
            </a:r>
            <a:r>
              <a:rPr lang="ru-RU" dirty="0"/>
              <a:t> </a:t>
            </a:r>
            <a:r>
              <a:rPr lang="ru-RU" dirty="0" smtClean="0"/>
              <a:t>двойки ? </a:t>
            </a:r>
          </a:p>
          <a:p>
            <a:r>
              <a:rPr lang="ru-RU" dirty="0" err="1" smtClean="0"/>
              <a:t>Напълно</a:t>
            </a:r>
            <a:r>
              <a:rPr lang="ru-RU" dirty="0" smtClean="0"/>
              <a:t> е приложим и за </a:t>
            </a:r>
            <a:r>
              <a:rPr lang="ru-RU" dirty="0" err="1" smtClean="0"/>
              <a:t>други</a:t>
            </a:r>
            <a:r>
              <a:rPr lang="ru-RU" dirty="0" smtClean="0"/>
              <a:t> </a:t>
            </a:r>
            <a:r>
              <a:rPr lang="ru-RU" dirty="0" err="1" smtClean="0"/>
              <a:t>валутни</a:t>
            </a:r>
            <a:r>
              <a:rPr lang="ru-RU" dirty="0" smtClean="0"/>
              <a:t> двойки</a:t>
            </a:r>
          </a:p>
          <a:p>
            <a:r>
              <a:rPr lang="ru-RU" dirty="0" err="1" smtClean="0"/>
              <a:t>Волатилност</a:t>
            </a:r>
            <a:endParaRPr lang="ru-RU" dirty="0" smtClean="0"/>
          </a:p>
          <a:p>
            <a:r>
              <a:rPr lang="ru-RU" dirty="0" err="1" smtClean="0"/>
              <a:t>ликвидност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2. </a:t>
            </a:r>
            <a:r>
              <a:rPr lang="ru-RU" dirty="0" err="1" smtClean="0"/>
              <a:t>доколко</a:t>
            </a:r>
            <a:r>
              <a:rPr lang="ru-RU" dirty="0" smtClean="0"/>
              <a:t> </a:t>
            </a:r>
            <a:r>
              <a:rPr lang="ru-RU" dirty="0" err="1"/>
              <a:t>резултатите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използвани</a:t>
            </a:r>
            <a:r>
              <a:rPr lang="ru-RU" dirty="0"/>
              <a:t> в </a:t>
            </a:r>
            <a:r>
              <a:rPr lang="ru-RU" dirty="0" err="1"/>
              <a:t>условията</a:t>
            </a:r>
            <a:r>
              <a:rPr lang="ru-RU" dirty="0"/>
              <a:t> на </a:t>
            </a:r>
            <a:r>
              <a:rPr lang="ru-RU" dirty="0" err="1"/>
              <a:t>търговия</a:t>
            </a:r>
            <a:r>
              <a:rPr lang="ru-RU" dirty="0"/>
              <a:t> </a:t>
            </a:r>
            <a:r>
              <a:rPr lang="ru-RU" dirty="0" smtClean="0"/>
              <a:t>с </a:t>
            </a:r>
            <a:r>
              <a:rPr lang="ru-RU" dirty="0" err="1" smtClean="0"/>
              <a:t>няколко</a:t>
            </a:r>
            <a:r>
              <a:rPr lang="ru-RU" dirty="0" smtClean="0"/>
              <a:t> </a:t>
            </a:r>
            <a:r>
              <a:rPr lang="ru-RU" dirty="0" err="1"/>
              <a:t>валутни</a:t>
            </a:r>
            <a:r>
              <a:rPr lang="ru-RU" dirty="0"/>
              <a:t> двойки </a:t>
            </a:r>
            <a:r>
              <a:rPr lang="ru-RU" dirty="0" err="1" smtClean="0"/>
              <a:t>едновременно</a:t>
            </a:r>
            <a:r>
              <a:rPr lang="ru-RU" dirty="0" smtClean="0"/>
              <a:t> ? </a:t>
            </a:r>
          </a:p>
          <a:p>
            <a:r>
              <a:rPr lang="ru-RU" dirty="0" err="1" smtClean="0"/>
              <a:t>Няма</a:t>
            </a:r>
            <a:r>
              <a:rPr lang="ru-RU" dirty="0" smtClean="0"/>
              <a:t> ограничения за </a:t>
            </a:r>
            <a:r>
              <a:rPr lang="ru-RU" dirty="0" err="1"/>
              <a:t>търговия</a:t>
            </a:r>
            <a:r>
              <a:rPr lang="ru-RU" dirty="0"/>
              <a:t> с </a:t>
            </a:r>
            <a:r>
              <a:rPr lang="ru-RU" dirty="0" err="1"/>
              <a:t>няколко</a:t>
            </a:r>
            <a:r>
              <a:rPr lang="ru-RU" dirty="0"/>
              <a:t> </a:t>
            </a:r>
            <a:r>
              <a:rPr lang="ru-RU" dirty="0" err="1"/>
              <a:t>валутни</a:t>
            </a:r>
            <a:r>
              <a:rPr lang="ru-RU" dirty="0"/>
              <a:t> двойки </a:t>
            </a:r>
            <a:r>
              <a:rPr lang="ru-RU" dirty="0" err="1" smtClean="0"/>
              <a:t>едновременно</a:t>
            </a:r>
            <a:endParaRPr lang="ru-RU" dirty="0" smtClean="0"/>
          </a:p>
          <a:p>
            <a:r>
              <a:rPr lang="ru-RU" dirty="0" smtClean="0"/>
              <a:t>Размер на </a:t>
            </a:r>
            <a:r>
              <a:rPr lang="ru-RU" dirty="0" err="1" smtClean="0"/>
              <a:t>свободния</a:t>
            </a:r>
            <a:r>
              <a:rPr lang="ru-RU" dirty="0" smtClean="0"/>
              <a:t> капитал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A121-D92C-4C1A-8E20-03C9D96C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985" y="19479"/>
            <a:ext cx="9905998" cy="1130311"/>
          </a:xfrm>
        </p:spPr>
        <p:txBody>
          <a:bodyPr/>
          <a:lstStyle/>
          <a:p>
            <a:pPr algn="ctr"/>
            <a:r>
              <a:rPr lang="bg-BG" dirty="0"/>
              <a:t>Увод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85" y="963893"/>
            <a:ext cx="9905999" cy="5255837"/>
          </a:xfrm>
        </p:spPr>
        <p:txBody>
          <a:bodyPr>
            <a:normAutofit/>
          </a:bodyPr>
          <a:lstStyle/>
          <a:p>
            <a:r>
              <a:rPr lang="bg-BG" b="1" dirty="0"/>
              <a:t>Валутен риск</a:t>
            </a:r>
            <a:r>
              <a:rPr lang="bg-BG" dirty="0"/>
              <a:t> е все по-често срещано явление в реалната и глобализирана бизнес среда, а в тази дисертация управлението на валутния риск се провежда чрез операции на валутните пазари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bg-BG" b="1" dirty="0">
                <a:sym typeface="Wingdings" panose="05000000000000000000" pitchFamily="2" charset="2"/>
              </a:rPr>
              <a:t>Основна идея </a:t>
            </a:r>
            <a:r>
              <a:rPr lang="bg-BG" dirty="0">
                <a:sym typeface="Wingdings" panose="05000000000000000000" pitchFamily="2" charset="2"/>
              </a:rPr>
              <a:t>- </a:t>
            </a:r>
            <a:r>
              <a:rPr lang="bg-BG" dirty="0"/>
              <a:t>да се посочат възможни методически алгоритми и подходи за автоматизиране дейността на управление му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bg-BG" b="1" dirty="0"/>
              <a:t>Авторска теза -</a:t>
            </a:r>
            <a:r>
              <a:rPr lang="bg-BG" dirty="0"/>
              <a:t> Използването на алгоритми за автоматизиране на операции на валутния пазар предоставя нови възможности за управление на валутния риск.</a:t>
            </a:r>
          </a:p>
          <a:p>
            <a:r>
              <a:rPr lang="bg-BG" b="1" dirty="0"/>
              <a:t>Предмет </a:t>
            </a:r>
            <a:r>
              <a:rPr lang="bg-BG" dirty="0"/>
              <a:t>- алгоритмите за автоматизирано управление на валутния </a:t>
            </a:r>
            <a:r>
              <a:rPr lang="bg-BG" dirty="0" smtClean="0"/>
              <a:t>риск</a:t>
            </a:r>
            <a:endParaRPr lang="bg-BG" dirty="0"/>
          </a:p>
          <a:p>
            <a:r>
              <a:rPr lang="bg-BG" b="1" dirty="0"/>
              <a:t>Обект </a:t>
            </a:r>
            <a:r>
              <a:rPr lang="bg-BG" dirty="0"/>
              <a:t>- рискът, обвързан с обменния курс на конкретна валутна двойка (AUD/USD) за конкретен исторически период от време.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FE5A-4F06-4F8F-A548-D3752AD5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Задачи и цели на дисертацията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2A9A-A324-4BD0-9534-C430A48A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190231"/>
            <a:ext cx="10298114" cy="5092873"/>
          </a:xfrm>
        </p:spPr>
        <p:txBody>
          <a:bodyPr>
            <a:normAutofit fontScale="92500" lnSpcReduction="20000"/>
          </a:bodyPr>
          <a:lstStyle/>
          <a:p>
            <a:r>
              <a:rPr lang="bg-BG" b="1" dirty="0"/>
              <a:t>Основната цел</a:t>
            </a:r>
            <a:r>
              <a:rPr lang="bg-BG" dirty="0"/>
              <a:t> на дисертацията е да се изследва и симулира процесът на автоматизираното управление на валутния риск при различни сценарии (набори от стойност на съществените параметри) и да се изведат общи алгоритмични принципи и изводи относно валутният риск на съответните пазари.</a:t>
            </a:r>
            <a:endParaRPr lang="en-US" dirty="0"/>
          </a:p>
          <a:p>
            <a:r>
              <a:rPr lang="bg-BG" b="1" dirty="0"/>
              <a:t>Задачите</a:t>
            </a:r>
            <a:r>
              <a:rPr lang="bg-BG" dirty="0"/>
              <a:t> на дисертацията, следващи от тази цел са както следва: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1. </a:t>
            </a:r>
            <a:r>
              <a:rPr lang="bg-BG" dirty="0" smtClean="0"/>
              <a:t>Теоритичен преглед </a:t>
            </a:r>
            <a:r>
              <a:rPr lang="bg-BG" dirty="0"/>
              <a:t>на информационните </a:t>
            </a:r>
            <a:r>
              <a:rPr lang="bg-BG" dirty="0" smtClean="0"/>
              <a:t>източници.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2. Концепция</a:t>
            </a:r>
            <a:r>
              <a:rPr lang="en-US" dirty="0"/>
              <a:t> </a:t>
            </a:r>
            <a:r>
              <a:rPr lang="bg-BG" dirty="0"/>
              <a:t>за алгоритъм за автоматизирано управление на валутния риск.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3. методика за сравнителен емпиричен анализ на </a:t>
            </a:r>
            <a:r>
              <a:rPr lang="bg-BG" dirty="0" smtClean="0"/>
              <a:t>резултатите от симулацията.</a:t>
            </a:r>
            <a:r>
              <a:rPr lang="bg-BG" dirty="0"/>
              <a:t> 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4. алгоритми и програмно осигуряване.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5. емпирична база данни за сравнителен анализ.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6. серия от симулационни експерименти.</a:t>
            </a:r>
            <a:endParaRPr lang="en-US" dirty="0"/>
          </a:p>
          <a:p>
            <a:pPr marL="0" indent="0">
              <a:buNone/>
            </a:pPr>
            <a:r>
              <a:rPr lang="bg-BG" dirty="0"/>
              <a:t>7. констатации, изводи, обобщения и предложения и насоки за по-нататъшни изследвания.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1F63-B8EB-475B-9863-1B20FDEC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95" y="-188724"/>
            <a:ext cx="9905998" cy="1478570"/>
          </a:xfrm>
        </p:spPr>
        <p:txBody>
          <a:bodyPr/>
          <a:lstStyle/>
          <a:p>
            <a:pPr algn="ctr"/>
            <a:r>
              <a:rPr lang="bg-BG" cap="small" dirty="0"/>
              <a:t>Хипотези, </a:t>
            </a:r>
            <a:r>
              <a:rPr lang="bg-BG" cap="small" dirty="0" smtClean="0"/>
              <a:t>ограничения </a:t>
            </a:r>
            <a:r>
              <a:rPr lang="bg-BG" cap="small" dirty="0"/>
              <a:t>и допускания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7E12-4053-44B1-968D-2FB8D321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215752" cy="354171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bg-BG" dirty="0"/>
          </a:p>
        </p:txBody>
      </p:sp>
      <p:sp>
        <p:nvSpPr>
          <p:cNvPr id="9" name="TextBox 8"/>
          <p:cNvSpPr txBox="1"/>
          <p:nvPr/>
        </p:nvSpPr>
        <p:spPr>
          <a:xfrm>
            <a:off x="1141413" y="550561"/>
            <a:ext cx="964601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b="1" dirty="0"/>
          </a:p>
          <a:p>
            <a:r>
              <a:rPr lang="bg-BG" b="1" dirty="0"/>
              <a:t>Работни хипотези:</a:t>
            </a:r>
            <a:endParaRPr lang="en-US" dirty="0"/>
          </a:p>
          <a:p>
            <a:pPr lvl="0" fontAlgn="base"/>
            <a:r>
              <a:rPr lang="bg-BG" dirty="0"/>
              <a:t>1. При реализацията на всяка историческа симулация, алгоритъмът ще открие необходими условия за изпълнение на сделки на валутния пазар.</a:t>
            </a:r>
            <a:endParaRPr lang="en-US" dirty="0"/>
          </a:p>
          <a:p>
            <a:pPr lvl="0" fontAlgn="base"/>
            <a:r>
              <a:rPr lang="bg-BG" dirty="0"/>
              <a:t>2. След изпълнение на сделки от алгоритъма, разполагаемият капитал за сделки, винаги ще е не по-малък от преди изпълнението.</a:t>
            </a:r>
            <a:endParaRPr lang="en-US" dirty="0"/>
          </a:p>
          <a:p>
            <a:pPr lvl="0" fontAlgn="base"/>
            <a:r>
              <a:rPr lang="bg-BG" dirty="0"/>
              <a:t>3. Измежду симулираните реализации на алгоритъма ще има такива със съотношение доходност към риск, по-голямо от 3.</a:t>
            </a:r>
          </a:p>
          <a:p>
            <a:pPr fontAlgn="base"/>
            <a:endParaRPr lang="en-US" b="1" dirty="0"/>
          </a:p>
          <a:p>
            <a:pPr fontAlgn="base"/>
            <a:r>
              <a:rPr lang="bg-BG" b="1" dirty="0"/>
              <a:t>Съществените ограничения: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bg-BG" dirty="0"/>
              <a:t>изчислителните възможности на използваните компютърни системи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bg-BG" dirty="0"/>
              <a:t>налични данни</a:t>
            </a:r>
          </a:p>
          <a:p>
            <a:pPr fontAlgn="base"/>
            <a:endParaRPr lang="en-US" dirty="0"/>
          </a:p>
          <a:p>
            <a:pPr fontAlgn="base"/>
            <a:r>
              <a:rPr lang="bg-BG" b="1" dirty="0"/>
              <a:t>Основно допускане: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bg-BG" dirty="0"/>
              <a:t>реални условия за </a:t>
            </a:r>
            <a:r>
              <a:rPr lang="bg-BG" dirty="0" smtClean="0"/>
              <a:t>изпълнение </a:t>
            </a:r>
            <a:r>
              <a:rPr lang="bg-BG" dirty="0"/>
              <a:t>на представения алгоритъм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bg-BG" dirty="0"/>
              <a:t>получените резултати са достижими и достатъчно близки до </a:t>
            </a:r>
            <a:r>
              <a:rPr lang="bg-BG" dirty="0" smtClean="0"/>
              <a:t>реалните</a:t>
            </a:r>
            <a:endParaRPr lang="bg-B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bg-BG" dirty="0"/>
              <a:t>алгоритъмът може да се пренася и прилага за други валутни двойки.</a:t>
            </a:r>
            <a:endParaRPr lang="en-US" dirty="0"/>
          </a:p>
          <a:p>
            <a:pPr lvl="0" fontAlgn="base"/>
            <a:endParaRPr lang="en-US" dirty="0"/>
          </a:p>
          <a:p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6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1F63-B8EB-475B-9863-1B20FDEC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95" y="152403"/>
            <a:ext cx="9905998" cy="1551709"/>
          </a:xfrm>
        </p:spPr>
        <p:txBody>
          <a:bodyPr>
            <a:normAutofit/>
          </a:bodyPr>
          <a:lstStyle/>
          <a:p>
            <a:pPr algn="ctr"/>
            <a:r>
              <a:rPr lang="bg-BG" sz="4000" dirty="0"/>
              <a:t>Структура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7E12-4053-44B1-968D-2FB8D321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215752" cy="354171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77586"/>
            <a:ext cx="11334750" cy="4837464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r>
              <a:rPr lang="ru-RU" sz="1600" dirty="0"/>
              <a:t>2. ТЕОРЕТИЧНИ ОСНОВИ НА УПРАВЛЕНИЕТО НА ВАЛУТЕН РИСК</a:t>
            </a:r>
          </a:p>
          <a:p>
            <a:r>
              <a:rPr lang="ru-RU" sz="1600" dirty="0"/>
              <a:t>2.1. Дефиниции на </a:t>
            </a:r>
            <a:r>
              <a:rPr lang="ru-RU" sz="1600" dirty="0" err="1"/>
              <a:t>основните</a:t>
            </a:r>
            <a:r>
              <a:rPr lang="ru-RU" sz="1600" dirty="0"/>
              <a:t> понятия от </a:t>
            </a:r>
            <a:r>
              <a:rPr lang="ru-RU" sz="1600" dirty="0" err="1"/>
              <a:t>гледна</a:t>
            </a:r>
            <a:r>
              <a:rPr lang="ru-RU" sz="1600" dirty="0"/>
              <a:t> точка на</a:t>
            </a:r>
          </a:p>
          <a:p>
            <a:r>
              <a:rPr lang="ru-RU" sz="1600" dirty="0" err="1"/>
              <a:t>инвестиционната</a:t>
            </a:r>
            <a:r>
              <a:rPr lang="ru-RU" sz="1600" dirty="0"/>
              <a:t> теория</a:t>
            </a:r>
          </a:p>
          <a:p>
            <a:r>
              <a:rPr lang="ru-RU" sz="1600" dirty="0"/>
              <a:t>2.2. </a:t>
            </a:r>
            <a:r>
              <a:rPr lang="ru-RU" sz="1600" dirty="0" err="1"/>
              <a:t>Теоретични</a:t>
            </a:r>
            <a:r>
              <a:rPr lang="ru-RU" sz="1600" dirty="0"/>
              <a:t> </a:t>
            </a:r>
            <a:r>
              <a:rPr lang="ru-RU" sz="1600" dirty="0" err="1"/>
              <a:t>аспекти</a:t>
            </a:r>
            <a:r>
              <a:rPr lang="ru-RU" sz="1600" dirty="0"/>
              <a:t> на риска</a:t>
            </a:r>
          </a:p>
          <a:p>
            <a:r>
              <a:rPr lang="ru-RU" sz="1600" dirty="0"/>
              <a:t>2.3. Управление на капитала</a:t>
            </a:r>
          </a:p>
          <a:p>
            <a:r>
              <a:rPr lang="ru-RU" sz="1600" dirty="0"/>
              <a:t>2.4. </a:t>
            </a:r>
            <a:r>
              <a:rPr lang="ru-RU" sz="1600" dirty="0" err="1"/>
              <a:t>Поръчки</a:t>
            </a:r>
            <a:r>
              <a:rPr lang="ru-RU" sz="1600" dirty="0"/>
              <a:t> от типа </a:t>
            </a:r>
            <a:r>
              <a:rPr lang="ru-RU" sz="1600" dirty="0" err="1"/>
              <a:t>Stop</a:t>
            </a:r>
            <a:r>
              <a:rPr lang="ru-RU" sz="1600" dirty="0"/>
              <a:t> </a:t>
            </a:r>
            <a:r>
              <a:rPr lang="ru-RU" sz="1600" dirty="0" err="1"/>
              <a:t>loss</a:t>
            </a:r>
            <a:endParaRPr lang="ru-RU" sz="1600" dirty="0"/>
          </a:p>
          <a:p>
            <a:r>
              <a:rPr lang="ru-RU" sz="1600" dirty="0"/>
              <a:t>2.5. Размер на </a:t>
            </a:r>
            <a:r>
              <a:rPr lang="ru-RU" sz="1600" dirty="0" err="1"/>
              <a:t>позицията</a:t>
            </a:r>
            <a:endParaRPr lang="ru-RU" sz="1600" dirty="0"/>
          </a:p>
          <a:p>
            <a:r>
              <a:rPr lang="ru-RU" sz="1600" dirty="0"/>
              <a:t>2.6. </a:t>
            </a:r>
            <a:r>
              <a:rPr lang="ru-RU" sz="1600" dirty="0" err="1"/>
              <a:t>Съотношения</a:t>
            </a:r>
            <a:r>
              <a:rPr lang="ru-RU" sz="1600" dirty="0"/>
              <a:t> за управление на риска</a:t>
            </a:r>
          </a:p>
          <a:p>
            <a:r>
              <a:rPr lang="ru-RU" sz="1600" dirty="0"/>
              <a:t>2.7. Изводи</a:t>
            </a:r>
          </a:p>
          <a:p>
            <a:endParaRPr lang="ru-RU" sz="1600" dirty="0"/>
          </a:p>
          <a:p>
            <a:r>
              <a:rPr lang="ru-RU" sz="1600" dirty="0"/>
              <a:t>3. МЕТОДИКА ЗА ИЗГРАЖДАНЕ НА СИСТЕМА ЗА УПРАВЛЕНИЕ НА ВАЛУТЕН РИСК ПРИ ТЪРГОВИЯ НА ФИНАНСОВИ ПАЗАРИ</a:t>
            </a:r>
          </a:p>
          <a:p>
            <a:r>
              <a:rPr lang="ru-RU" sz="1600" dirty="0"/>
              <a:t>3.1. Общо описание</a:t>
            </a:r>
          </a:p>
          <a:p>
            <a:r>
              <a:rPr lang="ru-RU" sz="1600" dirty="0"/>
              <a:t>3.2. Методика за </a:t>
            </a:r>
            <a:r>
              <a:rPr lang="ru-RU" sz="1600" dirty="0" err="1"/>
              <a:t>автоматизирано</a:t>
            </a:r>
            <a:r>
              <a:rPr lang="ru-RU" sz="1600" dirty="0"/>
              <a:t> управление на риска</a:t>
            </a:r>
          </a:p>
          <a:p>
            <a:r>
              <a:rPr lang="ru-RU" sz="1600" dirty="0"/>
              <a:t>3.3. Методически </a:t>
            </a:r>
            <a:r>
              <a:rPr lang="ru-RU" sz="1600" dirty="0" err="1"/>
              <a:t>аспекти</a:t>
            </a:r>
            <a:r>
              <a:rPr lang="ru-RU" sz="1600" dirty="0"/>
              <a:t> на система за </a:t>
            </a:r>
            <a:r>
              <a:rPr lang="ru-RU" sz="1600" dirty="0" err="1"/>
              <a:t>автоматизиран</a:t>
            </a:r>
            <a:r>
              <a:rPr lang="ru-RU" sz="1600" dirty="0"/>
              <a:t> анализ на </a:t>
            </a:r>
            <a:r>
              <a:rPr lang="ru-RU" sz="1600" dirty="0" err="1"/>
              <a:t>изпълнението</a:t>
            </a:r>
            <a:r>
              <a:rPr lang="ru-RU" sz="1600" dirty="0"/>
              <a:t> на </a:t>
            </a:r>
            <a:r>
              <a:rPr lang="ru-RU" sz="1600" dirty="0" err="1"/>
              <a:t>алгоритъма</a:t>
            </a:r>
            <a:endParaRPr lang="ru-RU" sz="1600" dirty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/>
              <a:t>4. ЕМПИРИЧНО ПРИЛОЖЕНИЕ НА СИСТЕМА ЗА УПРАВЛЕНИЕ НА ВАЛУТНИЯ РИСК</a:t>
            </a:r>
          </a:p>
          <a:p>
            <a:r>
              <a:rPr lang="ru-RU" sz="1600" dirty="0"/>
              <a:t>4.1. Постановка на </a:t>
            </a:r>
            <a:r>
              <a:rPr lang="ru-RU" sz="1600" dirty="0" err="1"/>
              <a:t>емпиричното</a:t>
            </a:r>
            <a:r>
              <a:rPr lang="ru-RU" sz="1600" dirty="0"/>
              <a:t> </a:t>
            </a:r>
            <a:r>
              <a:rPr lang="ru-RU" sz="1600" dirty="0" err="1"/>
              <a:t>изследване</a:t>
            </a:r>
            <a:r>
              <a:rPr lang="ru-RU" sz="1600" dirty="0"/>
              <a:t> (Business</a:t>
            </a:r>
          </a:p>
          <a:p>
            <a:r>
              <a:rPr lang="ru-RU" sz="1600" dirty="0"/>
              <a:t>understanding).</a:t>
            </a:r>
          </a:p>
          <a:p>
            <a:r>
              <a:rPr lang="ru-RU" sz="1600" dirty="0"/>
              <a:t>4.2. Описание на </a:t>
            </a:r>
            <a:r>
              <a:rPr lang="ru-RU" sz="1600" dirty="0" err="1"/>
              <a:t>началните</a:t>
            </a:r>
            <a:r>
              <a:rPr lang="ru-RU" sz="1600" dirty="0"/>
              <a:t> </a:t>
            </a:r>
            <a:r>
              <a:rPr lang="ru-RU" sz="1600" dirty="0" err="1"/>
              <a:t>данни</a:t>
            </a:r>
            <a:r>
              <a:rPr lang="ru-RU" sz="1600" dirty="0"/>
              <a:t> (Data understanding)</a:t>
            </a:r>
          </a:p>
          <a:p>
            <a:r>
              <a:rPr lang="ru-RU" sz="1600" dirty="0"/>
              <a:t>4.3. Подготовка на </a:t>
            </a:r>
            <a:r>
              <a:rPr lang="ru-RU" sz="1600" dirty="0" err="1"/>
              <a:t>данните</a:t>
            </a:r>
            <a:r>
              <a:rPr lang="ru-RU" sz="1600" dirty="0"/>
              <a:t> (Data </a:t>
            </a:r>
            <a:r>
              <a:rPr lang="ru-RU" sz="1600" dirty="0" err="1"/>
              <a:t>preparation</a:t>
            </a:r>
            <a:r>
              <a:rPr lang="ru-RU" sz="1600" dirty="0"/>
              <a:t>)</a:t>
            </a:r>
          </a:p>
          <a:p>
            <a:r>
              <a:rPr lang="ru-RU" sz="1600" dirty="0"/>
              <a:t>4.4. </a:t>
            </a:r>
            <a:r>
              <a:rPr lang="ru-RU" sz="1600" dirty="0" err="1"/>
              <a:t>Modeling</a:t>
            </a:r>
            <a:r>
              <a:rPr lang="ru-RU" sz="1600" dirty="0"/>
              <a:t> / </a:t>
            </a:r>
            <a:r>
              <a:rPr lang="ru-RU" sz="1600" dirty="0" err="1"/>
              <a:t>Моделиране</a:t>
            </a:r>
            <a:r>
              <a:rPr lang="ru-RU" sz="1600" dirty="0"/>
              <a:t>.</a:t>
            </a:r>
          </a:p>
          <a:p>
            <a:r>
              <a:rPr lang="ru-RU" sz="1600" dirty="0"/>
              <a:t>4.5. Анализ и обобщения (Model </a:t>
            </a:r>
            <a:r>
              <a:rPr lang="ru-RU" sz="1600" dirty="0" err="1"/>
              <a:t>evaluation</a:t>
            </a:r>
            <a:r>
              <a:rPr lang="ru-RU" sz="1600" dirty="0"/>
              <a:t>)</a:t>
            </a:r>
          </a:p>
          <a:p>
            <a:r>
              <a:rPr lang="ru-RU" sz="1600" dirty="0"/>
              <a:t>4.6. </a:t>
            </a:r>
            <a:r>
              <a:rPr lang="ru-RU" sz="1600" dirty="0" err="1"/>
              <a:t>Програмна</a:t>
            </a:r>
            <a:r>
              <a:rPr lang="ru-RU" sz="1600" dirty="0"/>
              <a:t> реализация (</a:t>
            </a:r>
            <a:r>
              <a:rPr lang="ru-RU" sz="1600" dirty="0" err="1"/>
              <a:t>Deployment</a:t>
            </a:r>
            <a:r>
              <a:rPr lang="ru-RU" sz="1600" dirty="0"/>
              <a:t>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5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1F63-B8EB-475B-9863-1B20FDEC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95" y="-188724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Теоретични концепции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7E12-4053-44B1-968D-2FB8D3215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215752" cy="354171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514350" y="901919"/>
            <a:ext cx="1084637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bg-BG" sz="2000" b="1" u="sng" dirty="0"/>
              <a:t>Дефиниции</a:t>
            </a:r>
            <a:br>
              <a:rPr lang="bg-BG" sz="2000" b="1" u="sng" dirty="0"/>
            </a:br>
            <a:r>
              <a:rPr lang="bg-BG" sz="2000" dirty="0"/>
              <a:t>В инвестиционния контекст на думата риск се откриват два аспекта:</a:t>
            </a:r>
          </a:p>
          <a:p>
            <a:pPr>
              <a:spcBef>
                <a:spcPts val="600"/>
              </a:spcBef>
            </a:pPr>
            <a:r>
              <a:rPr lang="bg-BG" sz="2000" dirty="0"/>
              <a:t>– от гледна точка на количествената му оценка – стойността, измерваща степента на различие между бъдещите резултати и желаните такива </a:t>
            </a:r>
          </a:p>
          <a:p>
            <a:pPr>
              <a:spcBef>
                <a:spcPts val="600"/>
              </a:spcBef>
            </a:pPr>
            <a:r>
              <a:rPr lang="bg-BG" sz="2000" dirty="0"/>
              <a:t>– и от гледна точка на психологическата склонност за неговото поемане. 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bg-BG" sz="2000" dirty="0"/>
              <a:t>„Рискът е количеството и вероятността за възникване на неблагоприятно събитие или серия от неблагоприятни събития” (Rotella, Robert P., 1992).. </a:t>
            </a:r>
          </a:p>
          <a:p>
            <a:pPr>
              <a:spcBef>
                <a:spcPts val="600"/>
              </a:spcBef>
            </a:pPr>
            <a:r>
              <a:rPr lang="bg-BG" sz="2000" dirty="0"/>
              <a:t>От гледна точка на тази дисертация, валутния риск </a:t>
            </a:r>
            <a:r>
              <a:rPr lang="bg-BG" sz="2000" dirty="0" smtClean="0"/>
              <a:t>се </a:t>
            </a:r>
            <a:r>
              <a:rPr lang="bg-BG" sz="2000" dirty="0"/>
              <a:t>приема за потенциална загуба на капитал (валутен ресурс) при извършване на инвестиционни или спекулативни операции с него.</a:t>
            </a:r>
          </a:p>
          <a:p>
            <a:pPr>
              <a:spcBef>
                <a:spcPts val="600"/>
              </a:spcBef>
            </a:pPr>
            <a:endParaRPr lang="bg-BG" sz="2000" b="1" u="sng" dirty="0"/>
          </a:p>
          <a:p>
            <a:pPr>
              <a:spcBef>
                <a:spcPts val="600"/>
              </a:spcBef>
            </a:pPr>
            <a:r>
              <a:rPr lang="bg-BG" sz="2000" b="1" u="sng" dirty="0"/>
              <a:t>Разглеждани техники за управление на валутния риск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bg-BG" sz="2000" dirty="0"/>
              <a:t>Управление на капитала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bg-BG" sz="2000" dirty="0"/>
              <a:t>Стоп поръчки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bg-BG" sz="2000" dirty="0"/>
              <a:t>Размер на позицията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bg-BG" sz="2000" dirty="0"/>
              <a:t>Съотношения при управление на валутния риск</a:t>
            </a:r>
          </a:p>
        </p:txBody>
      </p:sp>
    </p:spTree>
    <p:extLst>
      <p:ext uri="{BB962C8B-B14F-4D97-AF65-F5344CB8AC3E}">
        <p14:creationId xmlns:p14="http://schemas.microsoft.com/office/powerpoint/2010/main" val="37155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7781" y="152401"/>
            <a:ext cx="4549629" cy="1468582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/>
            </a:r>
            <a:br>
              <a:rPr lang="bg-BG" dirty="0"/>
            </a:br>
            <a:r>
              <a:rPr lang="bg-BG" dirty="0"/>
              <a:t/>
            </a:r>
            <a:br>
              <a:rPr lang="bg-BG" dirty="0"/>
            </a:br>
            <a:r>
              <a:rPr lang="bg-BG" dirty="0"/>
              <a:t>Авторова методика за управление на риска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63" y="-1"/>
            <a:ext cx="5181363" cy="6858001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97780" y="1974272"/>
            <a:ext cx="4549629" cy="44265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Концептуално описание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Псевдо код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Програмен код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Допълнителни операции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Историческа симулация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cap="none" dirty="0"/>
              <a:t>Анализ на резултатите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29227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933" y="603790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 smtClean="0"/>
              <a:t>Последователни итерации по оптимизацията за </a:t>
            </a:r>
            <a:r>
              <a:rPr lang="bg-BG" dirty="0"/>
              <a:t>1 часов времеви период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33" y="2438357"/>
            <a:ext cx="8915400" cy="30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330" y="833206"/>
            <a:ext cx="2909454" cy="855115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Съотношение </a:t>
            </a:r>
            <a:r>
              <a:rPr lang="bg-BG" dirty="0" smtClean="0"/>
              <a:t>на риска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84" y="678872"/>
            <a:ext cx="7669652" cy="48075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2618" y="2078182"/>
            <a:ext cx="3297381" cy="277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sz="2000" dirty="0"/>
              <a:t>Съотношение на риска= </a:t>
            </a:r>
            <a:r>
              <a:rPr lang="bg-BG" sz="2000" dirty="0" smtClean="0"/>
              <a:t>доходност</a:t>
            </a:r>
            <a:r>
              <a:rPr lang="en-US" sz="2000" dirty="0" smtClean="0"/>
              <a:t> </a:t>
            </a:r>
            <a:r>
              <a:rPr lang="en-US" sz="2000" dirty="0"/>
              <a:t>/ </a:t>
            </a:r>
            <a:r>
              <a:rPr lang="bg-BG" sz="2000" dirty="0" smtClean="0"/>
              <a:t>максимално пропадане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6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BF91BB-6045-4869-8145-5C20AAEE9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938410-2173-430A-9B92-20257D39BD88}">
  <ds:schemaRefs>
    <ds:schemaRef ds:uri="http://purl.org/dc/dcmitype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Office PowerPoint</Application>
  <PresentationFormat>Widescreen</PresentationFormat>
  <Paragraphs>122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Tw Cen MT</vt:lpstr>
      <vt:lpstr>Wingdings</vt:lpstr>
      <vt:lpstr>Droplet</vt:lpstr>
      <vt:lpstr>УНИВЕРСИТЕТ ЗА НАЦИОНАЛНО И СВЕТОВНО СТОПАНСТВО  КАТЕДРА „УПРАВЛЕНИЕ“</vt:lpstr>
      <vt:lpstr>Увод</vt:lpstr>
      <vt:lpstr>Задачи и цели на дисертацията</vt:lpstr>
      <vt:lpstr>Хипотези, ограничения и допускания</vt:lpstr>
      <vt:lpstr>Структура</vt:lpstr>
      <vt:lpstr>Теоретични концепции</vt:lpstr>
      <vt:lpstr>  Авторова методика за управление на риска</vt:lpstr>
      <vt:lpstr>Последователни итерации по оптимизацията за 1 часов времеви период</vt:lpstr>
      <vt:lpstr>Съотношение на риска</vt:lpstr>
      <vt:lpstr>Бинарно дърво на решенията</vt:lpstr>
      <vt:lpstr>За провеждане на емпиричното изследване са проведени следните дейности:</vt:lpstr>
      <vt:lpstr>Претенции за научен принос</vt:lpstr>
      <vt:lpstr>Отразени бележки на рецензентите</vt:lpstr>
      <vt:lpstr>Отговор на въпроси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2020-06-11T16:30:18Z</dcterms:created>
  <dcterms:modified xsi:type="dcterms:W3CDTF">2020-09-27T17:27:36Z</dcterms:modified>
</cp:coreProperties>
</file>